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4" r:id="rId8"/>
    <p:sldId id="266" r:id="rId9"/>
    <p:sldId id="265"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0D4B-DEE1-4013-85A5-BCC23778EE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06CB215-4481-4160-AFB6-C4FB8F965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C9E63E-727B-43CE-AC9B-C9A8FE866DF9}"/>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5" name="Footer Placeholder 4">
            <a:extLst>
              <a:ext uri="{FF2B5EF4-FFF2-40B4-BE49-F238E27FC236}">
                <a16:creationId xmlns:a16="http://schemas.microsoft.com/office/drawing/2014/main" id="{0F689300-0D16-47C6-B7B4-8F27FACB83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A01D9C-1C7D-4C2F-99C7-18FE817E7732}"/>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290272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0268-0D12-4A85-BED0-1B00B2C8625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B35564-D8B5-490A-A376-88BA7CAA01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FFEBC0-CCEA-4A1B-A4EA-B29D531FA18D}"/>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5" name="Footer Placeholder 4">
            <a:extLst>
              <a:ext uri="{FF2B5EF4-FFF2-40B4-BE49-F238E27FC236}">
                <a16:creationId xmlns:a16="http://schemas.microsoft.com/office/drawing/2014/main" id="{576173E0-1946-454A-A562-0FEF6AAEAA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4AB85F-F721-4A04-955D-C66D81B08983}"/>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93135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1AF5D-C957-41F6-AF09-D93373E17E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623378-BC0C-41DF-B632-172552C621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8CBAC5-2362-4041-B212-67FB8B978D0E}"/>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5" name="Footer Placeholder 4">
            <a:extLst>
              <a:ext uri="{FF2B5EF4-FFF2-40B4-BE49-F238E27FC236}">
                <a16:creationId xmlns:a16="http://schemas.microsoft.com/office/drawing/2014/main" id="{F8B5262F-5B3D-43E4-9D8A-31F6DAC23E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BDB8C5-5CE5-436F-A509-97B164FACCDF}"/>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3233299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883A-19DD-4D8E-B2CC-62A8587228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2A00A1-E06A-47CC-9936-E221E85939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48A163-8029-4BE1-836E-3BC7A0416C81}"/>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5" name="Footer Placeholder 4">
            <a:extLst>
              <a:ext uri="{FF2B5EF4-FFF2-40B4-BE49-F238E27FC236}">
                <a16:creationId xmlns:a16="http://schemas.microsoft.com/office/drawing/2014/main" id="{5B4336C9-B741-4CA0-8D8C-9705914E4E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F36A02-C8B2-4AA9-B450-D0B285A0B291}"/>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695687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4846-5B7B-4E19-BE66-8F66F2C77A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1AF084-4275-44F3-9898-637A1FEDA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945AD1-C65F-491E-A7EE-DBF15ED552F6}"/>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5" name="Footer Placeholder 4">
            <a:extLst>
              <a:ext uri="{FF2B5EF4-FFF2-40B4-BE49-F238E27FC236}">
                <a16:creationId xmlns:a16="http://schemas.microsoft.com/office/drawing/2014/main" id="{D7BB287E-06D5-4FD3-B69D-01B26CCC50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415E01-7735-407B-ABFC-0588C4F9E89A}"/>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235942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E169-F45E-41FD-812F-42AF268DB4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050577-178C-4A37-88A8-C7B3DDAF09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793A80-6B40-4BC2-A3A4-F0DD1E363B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A86F67A-3802-481E-BBA9-FFD21FDBDF01}"/>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6" name="Footer Placeholder 5">
            <a:extLst>
              <a:ext uri="{FF2B5EF4-FFF2-40B4-BE49-F238E27FC236}">
                <a16:creationId xmlns:a16="http://schemas.microsoft.com/office/drawing/2014/main" id="{C0692C5E-D33A-48B1-B801-A8E6FB1167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B2D4AC-67B7-472D-AB09-B51B1B6669F6}"/>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1160232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B431-36C3-4211-807D-D1FBBA14B4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D5DD8C-70C2-4DC4-8CE7-2DBE72DB8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880E9B-D585-41B6-81EC-67B35A7F6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4F2BB5-7F1E-4A5E-92E6-DBC9124BC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FA22FE-4CAF-4A12-95C8-282777CFCE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91E224-3059-4D8E-9AC9-2F9D62E5B488}"/>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8" name="Footer Placeholder 7">
            <a:extLst>
              <a:ext uri="{FF2B5EF4-FFF2-40B4-BE49-F238E27FC236}">
                <a16:creationId xmlns:a16="http://schemas.microsoft.com/office/drawing/2014/main" id="{69EA30C0-622B-4D00-B305-C9409C504B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8516EA-51F3-4D6C-92CD-9DA3CCB4F9BF}"/>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173285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EC97D-4A6D-4DF2-B410-1045B979CD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160B5B-08B5-4641-BD80-570428929C7D}"/>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4" name="Footer Placeholder 3">
            <a:extLst>
              <a:ext uri="{FF2B5EF4-FFF2-40B4-BE49-F238E27FC236}">
                <a16:creationId xmlns:a16="http://schemas.microsoft.com/office/drawing/2014/main" id="{F006371A-FB1B-4126-AEBB-BE02DF25B1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1D82B1-FCCA-455E-A963-50874F177F78}"/>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2326924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8BE46F-71A4-4FF9-92B4-445B88E3A2AC}"/>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3" name="Footer Placeholder 2">
            <a:extLst>
              <a:ext uri="{FF2B5EF4-FFF2-40B4-BE49-F238E27FC236}">
                <a16:creationId xmlns:a16="http://schemas.microsoft.com/office/drawing/2014/main" id="{8697E88A-83DC-4807-9FA3-70A3CF3545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CCA76B8-7B7D-4A89-8EC7-013118005EEF}"/>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3763790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D300A-AD5E-4867-A6CF-C2F6EE0F0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3E205CA-2872-467E-AC27-5146BCA4A6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618826-37D4-4A84-9447-CE923044A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4ADD6-EAC9-4F33-934D-76A304FE880A}"/>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6" name="Footer Placeholder 5">
            <a:extLst>
              <a:ext uri="{FF2B5EF4-FFF2-40B4-BE49-F238E27FC236}">
                <a16:creationId xmlns:a16="http://schemas.microsoft.com/office/drawing/2014/main" id="{89CD9455-5709-47D8-BACE-41765761E3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F4D1FC-2FAA-4854-A53E-647D7C3989F3}"/>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112878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F78C-67C5-4B15-B599-C91AC67A1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7A38A8-321A-408E-9B01-47CB29BBF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40C753-366B-4E21-B901-E2E6CFED1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B6A0BD-08D5-485C-843A-4780DB04A93C}"/>
              </a:ext>
            </a:extLst>
          </p:cNvPr>
          <p:cNvSpPr>
            <a:spLocks noGrp="1"/>
          </p:cNvSpPr>
          <p:nvPr>
            <p:ph type="dt" sz="half" idx="10"/>
          </p:nvPr>
        </p:nvSpPr>
        <p:spPr/>
        <p:txBody>
          <a:bodyPr/>
          <a:lstStyle/>
          <a:p>
            <a:fld id="{DECE66AD-E2EC-478C-826F-C2E11C4E5458}" type="datetimeFigureOut">
              <a:rPr lang="en-IN" smtClean="0"/>
              <a:t>12-04-2023</a:t>
            </a:fld>
            <a:endParaRPr lang="en-IN"/>
          </a:p>
        </p:txBody>
      </p:sp>
      <p:sp>
        <p:nvSpPr>
          <p:cNvPr id="6" name="Footer Placeholder 5">
            <a:extLst>
              <a:ext uri="{FF2B5EF4-FFF2-40B4-BE49-F238E27FC236}">
                <a16:creationId xmlns:a16="http://schemas.microsoft.com/office/drawing/2014/main" id="{69A595F3-8049-4CAD-9485-013EAEE5B4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824C48-B8B7-4DCF-AD7C-432D9856CE56}"/>
              </a:ext>
            </a:extLst>
          </p:cNvPr>
          <p:cNvSpPr>
            <a:spLocks noGrp="1"/>
          </p:cNvSpPr>
          <p:nvPr>
            <p:ph type="sldNum" sz="quarter" idx="12"/>
          </p:nvPr>
        </p:nvSpPr>
        <p:spPr/>
        <p:txBody>
          <a:bodyPr/>
          <a:lstStyle/>
          <a:p>
            <a:fld id="{07891043-8229-40FB-9A4E-140E2017EBCE}" type="slidenum">
              <a:rPr lang="en-IN" smtClean="0"/>
              <a:t>‹#›</a:t>
            </a:fld>
            <a:endParaRPr lang="en-IN"/>
          </a:p>
        </p:txBody>
      </p:sp>
    </p:spTree>
    <p:extLst>
      <p:ext uri="{BB962C8B-B14F-4D97-AF65-F5344CB8AC3E}">
        <p14:creationId xmlns:p14="http://schemas.microsoft.com/office/powerpoint/2010/main" val="241731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786839-56C0-4119-AD46-7C295E2E4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349796-4A8C-4C1A-98B6-7B47A600C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29A43D-D8CE-4068-AF5F-31CA9F1BBB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E66AD-E2EC-478C-826F-C2E11C4E5458}" type="datetimeFigureOut">
              <a:rPr lang="en-IN" smtClean="0"/>
              <a:t>12-04-2023</a:t>
            </a:fld>
            <a:endParaRPr lang="en-IN"/>
          </a:p>
        </p:txBody>
      </p:sp>
      <p:sp>
        <p:nvSpPr>
          <p:cNvPr id="5" name="Footer Placeholder 4">
            <a:extLst>
              <a:ext uri="{FF2B5EF4-FFF2-40B4-BE49-F238E27FC236}">
                <a16:creationId xmlns:a16="http://schemas.microsoft.com/office/drawing/2014/main" id="{9B329C79-8C35-4AAD-B315-0D71FD37E4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6D85E2-2FC2-4A8E-9AA3-FB4B044C34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91043-8229-40FB-9A4E-140E2017EBCE}" type="slidenum">
              <a:rPr lang="en-IN" smtClean="0"/>
              <a:t>‹#›</a:t>
            </a:fld>
            <a:endParaRPr lang="en-IN"/>
          </a:p>
        </p:txBody>
      </p:sp>
    </p:spTree>
    <p:extLst>
      <p:ext uri="{BB962C8B-B14F-4D97-AF65-F5344CB8AC3E}">
        <p14:creationId xmlns:p14="http://schemas.microsoft.com/office/powerpoint/2010/main" val="2604719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BC4DEB-A1ED-47B7-AC5A-DF7FA59FC314}"/>
              </a:ext>
            </a:extLst>
          </p:cNvPr>
          <p:cNvSpPr>
            <a:spLocks noGrp="1"/>
          </p:cNvSpPr>
          <p:nvPr>
            <p:ph type="ctrTitle"/>
          </p:nvPr>
        </p:nvSpPr>
        <p:spPr>
          <a:xfrm>
            <a:off x="6687737" y="1384296"/>
            <a:ext cx="4605340" cy="2387600"/>
          </a:xfrm>
        </p:spPr>
        <p:txBody>
          <a:bodyPr>
            <a:normAutofit/>
          </a:bodyPr>
          <a:lstStyle/>
          <a:p>
            <a:pPr algn="l"/>
            <a:r>
              <a:rPr lang="en-IN" sz="5000">
                <a:solidFill>
                  <a:schemeClr val="bg1"/>
                </a:solidFill>
                <a:latin typeface="Adobe Gothic Std B" panose="020B0800000000000000" pitchFamily="34" charset="-128"/>
                <a:ea typeface="Adobe Gothic Std B" panose="020B0800000000000000" pitchFamily="34" charset="-128"/>
              </a:rPr>
              <a:t>AE 238 </a:t>
            </a:r>
          </a:p>
        </p:txBody>
      </p:sp>
      <p:sp>
        <p:nvSpPr>
          <p:cNvPr id="3" name="Subtitle 2">
            <a:extLst>
              <a:ext uri="{FF2B5EF4-FFF2-40B4-BE49-F238E27FC236}">
                <a16:creationId xmlns:a16="http://schemas.microsoft.com/office/drawing/2014/main" id="{30F28E19-01BE-4D06-BF32-F731739722CE}"/>
              </a:ext>
            </a:extLst>
          </p:cNvPr>
          <p:cNvSpPr>
            <a:spLocks noGrp="1"/>
          </p:cNvSpPr>
          <p:nvPr>
            <p:ph type="subTitle" idx="1"/>
          </p:nvPr>
        </p:nvSpPr>
        <p:spPr>
          <a:xfrm>
            <a:off x="6687737" y="3863971"/>
            <a:ext cx="4605340" cy="1655762"/>
          </a:xfrm>
        </p:spPr>
        <p:txBody>
          <a:bodyPr>
            <a:normAutofit/>
          </a:bodyPr>
          <a:lstStyle/>
          <a:p>
            <a:pPr algn="l"/>
            <a:r>
              <a:rPr lang="en-IN" sz="2000">
                <a:solidFill>
                  <a:schemeClr val="bg1"/>
                </a:solidFill>
              </a:rPr>
              <a:t>Payload fairing and payload adaptor</a:t>
            </a:r>
          </a:p>
        </p:txBody>
      </p:sp>
      <p:pic>
        <p:nvPicPr>
          <p:cNvPr id="5" name="Picture 4">
            <a:extLst>
              <a:ext uri="{FF2B5EF4-FFF2-40B4-BE49-F238E27FC236}">
                <a16:creationId xmlns:a16="http://schemas.microsoft.com/office/drawing/2014/main" id="{75A35DC0-358E-4AF1-B9E9-3BF10E1EFB2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1694" r="2" b="2"/>
          <a:stretch/>
        </p:blipFill>
        <p:spPr>
          <a:xfrm>
            <a:off x="473874" y="1057275"/>
            <a:ext cx="5917401" cy="4743450"/>
          </a:xfrm>
          <a:prstGeom prst="rect">
            <a:avLst/>
          </a:prstGeom>
        </p:spPr>
      </p:pic>
      <p:sp>
        <p:nvSpPr>
          <p:cNvPr id="12"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576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0A0E4-0EB3-4231-83AB-AE69A93F15E9}"/>
              </a:ext>
            </a:extLst>
          </p:cNvPr>
          <p:cNvSpPr>
            <a:spLocks noGrp="1"/>
          </p:cNvSpPr>
          <p:nvPr>
            <p:ph type="title"/>
          </p:nvPr>
        </p:nvSpPr>
        <p:spPr>
          <a:xfrm>
            <a:off x="589560" y="856180"/>
            <a:ext cx="5279408" cy="1128068"/>
          </a:xfrm>
        </p:spPr>
        <p:txBody>
          <a:bodyPr anchor="ctr">
            <a:normAutofit/>
          </a:bodyPr>
          <a:lstStyle/>
          <a:p>
            <a:r>
              <a:rPr lang="en-IN" sz="3700">
                <a:latin typeface="Adobe Gothic Std B" panose="020B0800000000000000" pitchFamily="34" charset="-128"/>
                <a:ea typeface="Adobe Gothic Std B" panose="020B0800000000000000" pitchFamily="34" charset="-128"/>
              </a:rPr>
              <a:t>More analysis for different adaptors</a:t>
            </a:r>
          </a:p>
        </p:txBody>
      </p:sp>
      <p:grpSp>
        <p:nvGrpSpPr>
          <p:cNvPr id="34" name="Group 3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5" name="Rectangle 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2">
            <a:extLst>
              <a:ext uri="{FF2B5EF4-FFF2-40B4-BE49-F238E27FC236}">
                <a16:creationId xmlns:a16="http://schemas.microsoft.com/office/drawing/2014/main" id="{262E03BA-5F21-E662-1715-2223F6553B13}"/>
              </a:ext>
            </a:extLst>
          </p:cNvPr>
          <p:cNvSpPr>
            <a:spLocks noGrp="1"/>
          </p:cNvSpPr>
          <p:nvPr>
            <p:ph idx="1"/>
          </p:nvPr>
        </p:nvSpPr>
        <p:spPr>
          <a:xfrm>
            <a:off x="590719" y="2330505"/>
            <a:ext cx="5278066" cy="3979585"/>
          </a:xfrm>
        </p:spPr>
        <p:txBody>
          <a:bodyPr anchor="ctr">
            <a:normAutofit/>
          </a:bodyPr>
          <a:lstStyle/>
          <a:p>
            <a:r>
              <a:rPr lang="en-US" sz="2000" dirty="0"/>
              <a:t>Analysis of adaptor shown is the latest one in use.</a:t>
            </a:r>
          </a:p>
          <a:p>
            <a:pPr marL="0" indent="0">
              <a:buNone/>
            </a:pPr>
            <a:endParaRPr lang="en-US" sz="2000" dirty="0"/>
          </a:p>
          <a:p>
            <a:pPr marL="0" indent="0">
              <a:buNone/>
            </a:pPr>
            <a:endParaRPr lang="en-US" sz="2000" dirty="0"/>
          </a:p>
        </p:txBody>
      </p:sp>
      <p:sp>
        <p:nvSpPr>
          <p:cNvPr id="40" name="Rectangle 3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10;&#10;Description automatically generated">
            <a:extLst>
              <a:ext uri="{FF2B5EF4-FFF2-40B4-BE49-F238E27FC236}">
                <a16:creationId xmlns:a16="http://schemas.microsoft.com/office/drawing/2014/main" id="{C92AE8F5-89C8-4260-A787-AC7C3D8C2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423" y="1104700"/>
            <a:ext cx="4397433" cy="1473139"/>
          </a:xfrm>
          <a:prstGeom prst="rect">
            <a:avLst/>
          </a:prstGeom>
        </p:spPr>
      </p:pic>
      <p:sp>
        <p:nvSpPr>
          <p:cNvPr id="44" name="Rectangle 4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1DFA1B78-0509-471D-84CA-A5D5E774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423" y="3802446"/>
            <a:ext cx="4395569" cy="2329651"/>
          </a:xfrm>
          <a:prstGeom prst="rect">
            <a:avLst/>
          </a:prstGeom>
        </p:spPr>
      </p:pic>
    </p:spTree>
    <p:extLst>
      <p:ext uri="{BB962C8B-B14F-4D97-AF65-F5344CB8AC3E}">
        <p14:creationId xmlns:p14="http://schemas.microsoft.com/office/powerpoint/2010/main" val="342055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EDBB-5F03-47FF-B6C2-91B86A5A79E4}"/>
              </a:ext>
            </a:extLst>
          </p:cNvPr>
          <p:cNvSpPr>
            <a:spLocks noGrp="1"/>
          </p:cNvSpPr>
          <p:nvPr>
            <p:ph type="title"/>
          </p:nvPr>
        </p:nvSpPr>
        <p:spPr/>
        <p:txBody>
          <a:bodyPr/>
          <a:lstStyle/>
          <a:p>
            <a:r>
              <a:rPr lang="en-IN" dirty="0">
                <a:latin typeface="Adobe Gothic Std B" panose="020B0800000000000000" pitchFamily="34" charset="-128"/>
                <a:ea typeface="Adobe Gothic Std B" panose="020B0800000000000000" pitchFamily="34" charset="-128"/>
              </a:rPr>
              <a:t>Conclusion on payload adaptor analysis</a:t>
            </a:r>
          </a:p>
        </p:txBody>
      </p:sp>
      <p:sp>
        <p:nvSpPr>
          <p:cNvPr id="3" name="Content Placeholder 2">
            <a:extLst>
              <a:ext uri="{FF2B5EF4-FFF2-40B4-BE49-F238E27FC236}">
                <a16:creationId xmlns:a16="http://schemas.microsoft.com/office/drawing/2014/main" id="{C35C252A-BCAB-44EA-8C0D-1F53D85D10B6}"/>
              </a:ext>
            </a:extLst>
          </p:cNvPr>
          <p:cNvSpPr>
            <a:spLocks noGrp="1"/>
          </p:cNvSpPr>
          <p:nvPr>
            <p:ph idx="1"/>
          </p:nvPr>
        </p:nvSpPr>
        <p:spPr/>
        <p:txBody>
          <a:bodyPr/>
          <a:lstStyle/>
          <a:p>
            <a:r>
              <a:rPr lang="en-IN" dirty="0"/>
              <a:t>Payload adaptor’s structure has a more structural importance, as it has to carry the weight of the satellite on it.</a:t>
            </a:r>
          </a:p>
          <a:p>
            <a:r>
              <a:rPr lang="en-IN" dirty="0"/>
              <a:t>Our aim for the structure of PLA is to have less instabilities in the structure as possible which includes buckling etc.</a:t>
            </a:r>
          </a:p>
          <a:p>
            <a:r>
              <a:rPr lang="en-IN" dirty="0"/>
              <a:t>Also, less deformations are preferred and also for the stress to not pass the elasticity range.</a:t>
            </a:r>
          </a:p>
          <a:p>
            <a:r>
              <a:rPr lang="en-IN" dirty="0"/>
              <a:t>Effects of vibration modes, aeroelasticity etc. are also considered in the true structural analysis. </a:t>
            </a:r>
          </a:p>
          <a:p>
            <a:pPr marL="0" indent="0">
              <a:buNone/>
            </a:pPr>
            <a:endParaRPr lang="en-IN" dirty="0"/>
          </a:p>
        </p:txBody>
      </p:sp>
    </p:spTree>
    <p:extLst>
      <p:ext uri="{BB962C8B-B14F-4D97-AF65-F5344CB8AC3E}">
        <p14:creationId xmlns:p14="http://schemas.microsoft.com/office/powerpoint/2010/main" val="139320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5B0C-E555-47CB-A6A8-DA9815B55651}"/>
              </a:ext>
            </a:extLst>
          </p:cNvPr>
          <p:cNvSpPr>
            <a:spLocks noGrp="1"/>
          </p:cNvSpPr>
          <p:nvPr>
            <p:ph type="title"/>
          </p:nvPr>
        </p:nvSpPr>
        <p:spPr/>
        <p:txBody>
          <a:bodyPr/>
          <a:lstStyle/>
          <a:p>
            <a:r>
              <a:rPr lang="en-IN" dirty="0"/>
              <a:t>Thank You!</a:t>
            </a:r>
          </a:p>
        </p:txBody>
      </p:sp>
      <p:sp>
        <p:nvSpPr>
          <p:cNvPr id="3" name="Content Placeholder 2">
            <a:extLst>
              <a:ext uri="{FF2B5EF4-FFF2-40B4-BE49-F238E27FC236}">
                <a16:creationId xmlns:a16="http://schemas.microsoft.com/office/drawing/2014/main" id="{590C560F-DCB2-442C-A201-5E41D918B774}"/>
              </a:ext>
            </a:extLst>
          </p:cNvPr>
          <p:cNvSpPr>
            <a:spLocks noGrp="1"/>
          </p:cNvSpPr>
          <p:nvPr>
            <p:ph idx="1"/>
          </p:nvPr>
        </p:nvSpPr>
        <p:spPr/>
        <p:txBody>
          <a:bodyPr/>
          <a:lstStyle/>
          <a:p>
            <a:r>
              <a:rPr lang="en-IN" dirty="0"/>
              <a:t>Sahil Nitin Kale(210010054), </a:t>
            </a:r>
          </a:p>
          <a:p>
            <a:r>
              <a:rPr lang="en-IN" dirty="0"/>
              <a:t>Vivek </a:t>
            </a:r>
            <a:r>
              <a:rPr lang="en-IN"/>
              <a:t>Parsana</a:t>
            </a:r>
            <a:r>
              <a:rPr lang="en-IN" dirty="0"/>
              <a:t>(210010047),</a:t>
            </a:r>
          </a:p>
          <a:p>
            <a:r>
              <a:rPr lang="en-IN" dirty="0" err="1"/>
              <a:t>Yashodhan</a:t>
            </a:r>
            <a:r>
              <a:rPr lang="en-IN" dirty="0"/>
              <a:t> Tingne(210010065),</a:t>
            </a:r>
          </a:p>
          <a:p>
            <a:r>
              <a:rPr lang="en-IN" dirty="0"/>
              <a:t>Keyur </a:t>
            </a:r>
            <a:r>
              <a:rPr lang="en-IN" dirty="0" err="1"/>
              <a:t>Bagadiya</a:t>
            </a:r>
            <a:r>
              <a:rPr lang="en-IN" dirty="0"/>
              <a:t>(210010019)</a:t>
            </a:r>
          </a:p>
          <a:p>
            <a:r>
              <a:rPr lang="en-IN" dirty="0"/>
              <a:t>Vivek Grover(210010075)</a:t>
            </a:r>
          </a:p>
        </p:txBody>
      </p:sp>
    </p:spTree>
    <p:extLst>
      <p:ext uri="{BB962C8B-B14F-4D97-AF65-F5344CB8AC3E}">
        <p14:creationId xmlns:p14="http://schemas.microsoft.com/office/powerpoint/2010/main" val="2968990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CD028-2E4C-4F8F-8F1B-43294D05ACA9}"/>
              </a:ext>
            </a:extLst>
          </p:cNvPr>
          <p:cNvSpPr>
            <a:spLocks noGrp="1"/>
          </p:cNvSpPr>
          <p:nvPr>
            <p:ph type="title"/>
          </p:nvPr>
        </p:nvSpPr>
        <p:spPr>
          <a:xfrm>
            <a:off x="760517" y="627529"/>
            <a:ext cx="4815530" cy="1330839"/>
          </a:xfrm>
        </p:spPr>
        <p:txBody>
          <a:bodyPr>
            <a:normAutofit/>
          </a:bodyPr>
          <a:lstStyle/>
          <a:p>
            <a:r>
              <a:rPr lang="en-IN" dirty="0">
                <a:latin typeface="Adobe Gothic Std B" panose="020B0800000000000000" pitchFamily="34" charset="-128"/>
                <a:ea typeface="Adobe Gothic Std B" panose="020B0800000000000000" pitchFamily="34" charset="-128"/>
              </a:rPr>
              <a:t>Payload fairing</a:t>
            </a:r>
          </a:p>
        </p:txBody>
      </p:sp>
      <p:sp>
        <p:nvSpPr>
          <p:cNvPr id="9" name="Content Placeholder 8">
            <a:extLst>
              <a:ext uri="{FF2B5EF4-FFF2-40B4-BE49-F238E27FC236}">
                <a16:creationId xmlns:a16="http://schemas.microsoft.com/office/drawing/2014/main" id="{16BEADF9-5804-F1B6-4D61-D80D1F13B709}"/>
              </a:ext>
            </a:extLst>
          </p:cNvPr>
          <p:cNvSpPr>
            <a:spLocks noGrp="1"/>
          </p:cNvSpPr>
          <p:nvPr>
            <p:ph idx="1"/>
          </p:nvPr>
        </p:nvSpPr>
        <p:spPr>
          <a:xfrm>
            <a:off x="1137034" y="2194102"/>
            <a:ext cx="3158741" cy="3908586"/>
          </a:xfrm>
        </p:spPr>
        <p:txBody>
          <a:bodyPr>
            <a:normAutofit lnSpcReduction="10000"/>
          </a:bodyPr>
          <a:lstStyle/>
          <a:p>
            <a:r>
              <a:rPr lang="en-US" sz="2000" dirty="0"/>
              <a:t>A spacecraft is subject to various factors, including </a:t>
            </a:r>
            <a:r>
              <a:rPr lang="en-US" sz="2000" b="1" dirty="0"/>
              <a:t>dynamic pressure </a:t>
            </a:r>
            <a:r>
              <a:rPr lang="en-US" sz="2000" dirty="0"/>
              <a:t>and </a:t>
            </a:r>
            <a:r>
              <a:rPr lang="en-US" sz="2000" b="1" dirty="0"/>
              <a:t>aerodynamic heating </a:t>
            </a:r>
            <a:r>
              <a:rPr lang="en-US" sz="2000" dirty="0"/>
              <a:t>due to the atmosphere during its launch.</a:t>
            </a:r>
          </a:p>
          <a:p>
            <a:r>
              <a:rPr lang="en-US" sz="2000" dirty="0"/>
              <a:t> To </a:t>
            </a:r>
            <a:r>
              <a:rPr lang="en-US" sz="2000" b="1" dirty="0"/>
              <a:t>protect the payload </a:t>
            </a:r>
            <a:r>
              <a:rPr lang="en-US" sz="2000" dirty="0"/>
              <a:t>during the pre-launch operations and during the initial flight stages, a nose cone, commonly called </a:t>
            </a:r>
            <a:r>
              <a:rPr lang="en-US" sz="2000" b="1" dirty="0"/>
              <a:t>Payload Fairing (PLF)</a:t>
            </a:r>
            <a:r>
              <a:rPr lang="en-US" sz="2000" dirty="0"/>
              <a:t> is used in the forward most section of the launch vehicle. </a:t>
            </a:r>
            <a:endParaRPr lang="en-IN" sz="2000" dirty="0"/>
          </a:p>
          <a:p>
            <a:pPr marL="0" indent="0">
              <a:buNone/>
            </a:pPr>
            <a:endParaRPr lang="en-US" sz="2000" dirty="0"/>
          </a:p>
        </p:txBody>
      </p:sp>
      <p:pic>
        <p:nvPicPr>
          <p:cNvPr id="5" name="Content Placeholder 4">
            <a:extLst>
              <a:ext uri="{FF2B5EF4-FFF2-40B4-BE49-F238E27FC236}">
                <a16:creationId xmlns:a16="http://schemas.microsoft.com/office/drawing/2014/main" id="{9EB5097B-4C31-4B12-B662-25E7323F06AD}"/>
              </a:ext>
            </a:extLst>
          </p:cNvPr>
          <p:cNvPicPr>
            <a:picLocks noChangeAspect="1"/>
          </p:cNvPicPr>
          <p:nvPr/>
        </p:nvPicPr>
        <p:blipFill rotWithShape="1">
          <a:blip r:embed="rId2"/>
          <a:srcRect r="3" b="607"/>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275059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3">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5E18-36C0-4D0D-8D6E-D0980A2AFC82}"/>
              </a:ext>
            </a:extLst>
          </p:cNvPr>
          <p:cNvSpPr>
            <a:spLocks noGrp="1"/>
          </p:cNvSpPr>
          <p:nvPr>
            <p:ph type="title"/>
          </p:nvPr>
        </p:nvSpPr>
        <p:spPr>
          <a:xfrm>
            <a:off x="747530" y="484608"/>
            <a:ext cx="6125964" cy="744377"/>
          </a:xfrm>
        </p:spPr>
        <p:txBody>
          <a:bodyPr anchor="b">
            <a:normAutofit/>
          </a:bodyPr>
          <a:lstStyle/>
          <a:p>
            <a:r>
              <a:rPr lang="en-IN" dirty="0">
                <a:latin typeface="Adobe Gothic Std B" panose="020B0800000000000000" pitchFamily="34" charset="-128"/>
                <a:ea typeface="Adobe Gothic Std B" panose="020B0800000000000000" pitchFamily="34" charset="-128"/>
              </a:rPr>
              <a:t>Why PLF is required?</a:t>
            </a:r>
          </a:p>
        </p:txBody>
      </p:sp>
      <p:sp>
        <p:nvSpPr>
          <p:cNvPr id="3" name="Content Placeholder 2">
            <a:extLst>
              <a:ext uri="{FF2B5EF4-FFF2-40B4-BE49-F238E27FC236}">
                <a16:creationId xmlns:a16="http://schemas.microsoft.com/office/drawing/2014/main" id="{1AE80EB7-FDF0-4C4D-8648-E48D7443EAC5}"/>
              </a:ext>
            </a:extLst>
          </p:cNvPr>
          <p:cNvSpPr>
            <a:spLocks noGrp="1"/>
          </p:cNvSpPr>
          <p:nvPr>
            <p:ph idx="1"/>
          </p:nvPr>
        </p:nvSpPr>
        <p:spPr>
          <a:xfrm>
            <a:off x="909710" y="1453381"/>
            <a:ext cx="4114801" cy="3465568"/>
          </a:xfrm>
        </p:spPr>
        <p:txBody>
          <a:bodyPr>
            <a:noAutofit/>
          </a:bodyPr>
          <a:lstStyle/>
          <a:p>
            <a:r>
              <a:rPr lang="en-US" sz="3200" dirty="0"/>
              <a:t>PLF configuration must be such that it accommodates </a:t>
            </a:r>
            <a:r>
              <a:rPr lang="en-US" sz="3200" b="1" dirty="0"/>
              <a:t>maximum possible payload </a:t>
            </a:r>
            <a:r>
              <a:rPr lang="en-US" sz="3200" dirty="0"/>
              <a:t>and </a:t>
            </a:r>
            <a:r>
              <a:rPr lang="en-US" sz="3200" b="1" dirty="0"/>
              <a:t>maintains aerodynamic shape </a:t>
            </a:r>
            <a:r>
              <a:rPr lang="en-US" sz="3200" dirty="0"/>
              <a:t>to keep the launch vehicle loads much below the design load.</a:t>
            </a:r>
          </a:p>
        </p:txBody>
      </p:sp>
      <p:pic>
        <p:nvPicPr>
          <p:cNvPr id="7" name="Picture 6" descr="A picture containing water sport&#10;&#10;Description automatically generated">
            <a:extLst>
              <a:ext uri="{FF2B5EF4-FFF2-40B4-BE49-F238E27FC236}">
                <a16:creationId xmlns:a16="http://schemas.microsoft.com/office/drawing/2014/main" id="{B66E78E3-CB9E-4051-8504-761C144E46C3}"/>
              </a:ext>
            </a:extLst>
          </p:cNvPr>
          <p:cNvPicPr>
            <a:picLocks noChangeAspect="1"/>
          </p:cNvPicPr>
          <p:nvPr/>
        </p:nvPicPr>
        <p:blipFill rotWithShape="1">
          <a:blip r:embed="rId2">
            <a:extLst>
              <a:ext uri="{28A0092B-C50C-407E-A947-70E740481C1C}">
                <a14:useLocalDpi xmlns:a14="http://schemas.microsoft.com/office/drawing/2010/main" val="0"/>
              </a:ext>
            </a:extLst>
          </a:blip>
          <a:srcRect l="14208" r="2319" b="4"/>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9" name="Picture 8">
            <a:extLst>
              <a:ext uri="{FF2B5EF4-FFF2-40B4-BE49-F238E27FC236}">
                <a16:creationId xmlns:a16="http://schemas.microsoft.com/office/drawing/2014/main" id="{9CED59FE-11E9-4767-817C-0964D2018B3A}"/>
              </a:ext>
            </a:extLst>
          </p:cNvPr>
          <p:cNvPicPr>
            <a:picLocks noChangeAspect="1"/>
          </p:cNvPicPr>
          <p:nvPr/>
        </p:nvPicPr>
        <p:blipFill rotWithShape="1">
          <a:blip r:embed="rId3">
            <a:extLst>
              <a:ext uri="{28A0092B-C50C-407E-A947-70E740481C1C}">
                <a14:useLocalDpi xmlns:a14="http://schemas.microsoft.com/office/drawing/2010/main" val="0"/>
              </a:ext>
            </a:extLst>
          </a:blip>
          <a:srcRect t="25989" r="-3" b="6509"/>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5" name="Picture 4" descr="A picture containing text, indoor, cluttered&#10;&#10;Description automatically generated">
            <a:extLst>
              <a:ext uri="{FF2B5EF4-FFF2-40B4-BE49-F238E27FC236}">
                <a16:creationId xmlns:a16="http://schemas.microsoft.com/office/drawing/2014/main" id="{3D6C2EE5-8FAB-4C3D-B956-E4EA40C036BA}"/>
              </a:ext>
            </a:extLst>
          </p:cNvPr>
          <p:cNvPicPr>
            <a:picLocks noChangeAspect="1"/>
          </p:cNvPicPr>
          <p:nvPr/>
        </p:nvPicPr>
        <p:blipFill rotWithShape="1">
          <a:blip r:embed="rId4">
            <a:extLst>
              <a:ext uri="{28A0092B-C50C-407E-A947-70E740481C1C}">
                <a14:useLocalDpi xmlns:a14="http://schemas.microsoft.com/office/drawing/2010/main" val="0"/>
              </a:ext>
            </a:extLst>
          </a:blip>
          <a:srcRect t="21268" r="1" b="27348"/>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2752939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256452-A750-4D7D-B53A-366A7DBC46D7}"/>
              </a:ext>
            </a:extLst>
          </p:cNvPr>
          <p:cNvSpPr>
            <a:spLocks noGrp="1"/>
          </p:cNvSpPr>
          <p:nvPr>
            <p:ph type="title"/>
          </p:nvPr>
        </p:nvSpPr>
        <p:spPr>
          <a:xfrm>
            <a:off x="1137034" y="609597"/>
            <a:ext cx="9392421" cy="1330841"/>
          </a:xfrm>
        </p:spPr>
        <p:txBody>
          <a:bodyPr>
            <a:normAutofit/>
          </a:bodyPr>
          <a:lstStyle/>
          <a:p>
            <a:r>
              <a:rPr lang="en-IN" dirty="0">
                <a:latin typeface="Adobe Gothic Std B" panose="020B0800000000000000" pitchFamily="34" charset="-128"/>
                <a:ea typeface="Adobe Gothic Std B" panose="020B0800000000000000" pitchFamily="34" charset="-128"/>
              </a:rPr>
              <a:t>Flow analysis over a PLF</a:t>
            </a:r>
          </a:p>
        </p:txBody>
      </p:sp>
      <p:sp>
        <p:nvSpPr>
          <p:cNvPr id="6" name="Content Placeholder 5">
            <a:extLst>
              <a:ext uri="{FF2B5EF4-FFF2-40B4-BE49-F238E27FC236}">
                <a16:creationId xmlns:a16="http://schemas.microsoft.com/office/drawing/2014/main" id="{DB972A0F-F6A1-4405-AEAC-7719F6FD376A}"/>
              </a:ext>
            </a:extLst>
          </p:cNvPr>
          <p:cNvSpPr>
            <a:spLocks noGrp="1"/>
          </p:cNvSpPr>
          <p:nvPr>
            <p:ph idx="1"/>
          </p:nvPr>
        </p:nvSpPr>
        <p:spPr>
          <a:xfrm>
            <a:off x="1137034" y="2198362"/>
            <a:ext cx="4958966" cy="3917773"/>
          </a:xfrm>
        </p:spPr>
        <p:txBody>
          <a:bodyPr>
            <a:normAutofit/>
          </a:bodyPr>
          <a:lstStyle/>
          <a:p>
            <a:r>
              <a:rPr lang="en-US" sz="2000" dirty="0"/>
              <a:t>Flow separation does not take place for low Mach numbers in the transonic regime and there is a </a:t>
            </a:r>
            <a:r>
              <a:rPr lang="en-US" sz="2000" b="1" dirty="0"/>
              <a:t>short separation for Mach numbers in the range 0.85 to 0.9</a:t>
            </a:r>
            <a:r>
              <a:rPr lang="en-US" sz="2000" dirty="0"/>
              <a:t>.</a:t>
            </a:r>
          </a:p>
          <a:p>
            <a:r>
              <a:rPr lang="en-US" sz="2000" dirty="0"/>
              <a:t>flow separation does not take place when the Mach number is between 1.0 and 1.2.</a:t>
            </a:r>
          </a:p>
          <a:p>
            <a:r>
              <a:rPr lang="en-US" sz="2000" dirty="0"/>
              <a:t>flow separation length is longer as Mach number increases and the shockwave moves in boattail region at </a:t>
            </a:r>
            <a:r>
              <a:rPr lang="en-US" sz="2000" b="1" dirty="0"/>
              <a:t>Mach number 0.95</a:t>
            </a:r>
          </a:p>
          <a:p>
            <a:endParaRPr lang="en-IN" sz="2000" dirty="0"/>
          </a:p>
        </p:txBody>
      </p:sp>
      <p:pic>
        <p:nvPicPr>
          <p:cNvPr id="8" name="Picture 7" descr="Chart, funnel chart&#10;&#10;Description automatically generated">
            <a:extLst>
              <a:ext uri="{FF2B5EF4-FFF2-40B4-BE49-F238E27FC236}">
                <a16:creationId xmlns:a16="http://schemas.microsoft.com/office/drawing/2014/main" id="{87962514-EB15-4B04-AB90-BA6AC84CD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51" y="1730682"/>
            <a:ext cx="6191250" cy="3595209"/>
          </a:xfrm>
          <a:prstGeom prst="rect">
            <a:avLst/>
          </a:prstGeom>
        </p:spPr>
      </p:pic>
      <p:sp>
        <p:nvSpPr>
          <p:cNvPr id="17" name="Freeform: Shape 1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9267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2F76C-7C8A-4217-8AE5-A744976B5EFE}"/>
              </a:ext>
            </a:extLst>
          </p:cNvPr>
          <p:cNvSpPr>
            <a:spLocks noGrp="1"/>
          </p:cNvSpPr>
          <p:nvPr>
            <p:ph type="title"/>
          </p:nvPr>
        </p:nvSpPr>
        <p:spPr/>
        <p:txBody>
          <a:bodyPr/>
          <a:lstStyle/>
          <a:p>
            <a:r>
              <a:rPr lang="en-IN" dirty="0">
                <a:latin typeface="Adobe Gothic Std B" panose="020B0800000000000000" pitchFamily="34" charset="-128"/>
                <a:ea typeface="Adobe Gothic Std B" panose="020B0800000000000000" pitchFamily="34" charset="-128"/>
              </a:rPr>
              <a:t>Conclusion for flow analysis of PLF</a:t>
            </a:r>
          </a:p>
        </p:txBody>
      </p:sp>
      <p:sp>
        <p:nvSpPr>
          <p:cNvPr id="3" name="Content Placeholder 2">
            <a:extLst>
              <a:ext uri="{FF2B5EF4-FFF2-40B4-BE49-F238E27FC236}">
                <a16:creationId xmlns:a16="http://schemas.microsoft.com/office/drawing/2014/main" id="{0BFE2283-7A15-4AF4-8F84-A2521872BA3C}"/>
              </a:ext>
            </a:extLst>
          </p:cNvPr>
          <p:cNvSpPr>
            <a:spLocks noGrp="1"/>
          </p:cNvSpPr>
          <p:nvPr>
            <p:ph idx="1"/>
          </p:nvPr>
        </p:nvSpPr>
        <p:spPr/>
        <p:txBody>
          <a:bodyPr/>
          <a:lstStyle/>
          <a:p>
            <a:r>
              <a:rPr lang="en-US" dirty="0"/>
              <a:t>For lower transonic Mach numbers, flow separation occurs and for higher Mach numbers in the </a:t>
            </a:r>
            <a:r>
              <a:rPr lang="en-US" b="1" dirty="0"/>
              <a:t>transonic</a:t>
            </a:r>
            <a:r>
              <a:rPr lang="en-US" dirty="0"/>
              <a:t> </a:t>
            </a:r>
            <a:r>
              <a:rPr lang="en-US" b="1" dirty="0"/>
              <a:t>regime</a:t>
            </a:r>
            <a:r>
              <a:rPr lang="en-US" dirty="0"/>
              <a:t>, shock is formed, but no shock induced separation occurs. </a:t>
            </a:r>
          </a:p>
          <a:p>
            <a:r>
              <a:rPr lang="en-US" dirty="0"/>
              <a:t>Near the cone cylinder region, expansion waves are formed and they increase with the Mach number. It is also observed that as Mach number increases from 0.7 to 0.95, the shock strength reduces hence the shock waves strength also varies with the Mach number. </a:t>
            </a:r>
            <a:endParaRPr lang="en-IN" dirty="0"/>
          </a:p>
        </p:txBody>
      </p:sp>
    </p:spTree>
    <p:extLst>
      <p:ext uri="{BB962C8B-B14F-4D97-AF65-F5344CB8AC3E}">
        <p14:creationId xmlns:p14="http://schemas.microsoft.com/office/powerpoint/2010/main" val="800332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412B19-81EC-4284-AE1C-23F2872F1A38}"/>
              </a:ext>
            </a:extLst>
          </p:cNvPr>
          <p:cNvSpPr>
            <a:spLocks noGrp="1"/>
          </p:cNvSpPr>
          <p:nvPr>
            <p:ph type="title"/>
          </p:nvPr>
        </p:nvSpPr>
        <p:spPr>
          <a:xfrm>
            <a:off x="838200" y="978408"/>
            <a:ext cx="3721608" cy="1106424"/>
          </a:xfrm>
        </p:spPr>
        <p:txBody>
          <a:bodyPr>
            <a:normAutofit/>
          </a:bodyPr>
          <a:lstStyle/>
          <a:p>
            <a:r>
              <a:rPr lang="en-IN" sz="2800" b="1" dirty="0">
                <a:latin typeface="Adobe Gothic Std B" panose="020B0800000000000000" pitchFamily="34" charset="-128"/>
                <a:ea typeface="Adobe Gothic Std B" panose="020B0800000000000000" pitchFamily="34" charset="-128"/>
              </a:rPr>
              <a:t>Structural analysis of PLF</a:t>
            </a:r>
          </a:p>
        </p:txBody>
      </p:sp>
      <p:sp>
        <p:nvSpPr>
          <p:cNvPr id="40" name="Rectangle 39">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EDC6943A-93CC-174E-E0FA-7ACC9F44DEE6}"/>
              </a:ext>
            </a:extLst>
          </p:cNvPr>
          <p:cNvSpPr>
            <a:spLocks noGrp="1"/>
          </p:cNvSpPr>
          <p:nvPr>
            <p:ph idx="1"/>
          </p:nvPr>
        </p:nvSpPr>
        <p:spPr>
          <a:xfrm>
            <a:off x="838200" y="2368296"/>
            <a:ext cx="3721608" cy="3502152"/>
          </a:xfrm>
        </p:spPr>
        <p:txBody>
          <a:bodyPr>
            <a:normAutofit/>
          </a:bodyPr>
          <a:lstStyle/>
          <a:p>
            <a:r>
              <a:rPr lang="en-US" sz="1700" dirty="0"/>
              <a:t>Pressure distribution can be found out by using flow analysis for different Mach numbers, corresponding pressure loads can be used to do a detailed structural analysis on the PLF.</a:t>
            </a:r>
          </a:p>
          <a:p>
            <a:endParaRPr lang="en-US" sz="1700" dirty="0"/>
          </a:p>
          <a:p>
            <a:endParaRPr lang="en-US" sz="1700" dirty="0"/>
          </a:p>
          <a:p>
            <a:pPr marL="0" indent="0">
              <a:buNone/>
            </a:pPr>
            <a:endParaRPr lang="en-US" sz="1700" dirty="0"/>
          </a:p>
          <a:p>
            <a:pPr marL="0" indent="0">
              <a:buNone/>
            </a:pPr>
            <a:endParaRPr lang="en-US" sz="1700" dirty="0"/>
          </a:p>
        </p:txBody>
      </p:sp>
      <p:pic>
        <p:nvPicPr>
          <p:cNvPr id="7" name="Picture 6" descr="Chart&#10;&#10;Description automatically generated">
            <a:extLst>
              <a:ext uri="{FF2B5EF4-FFF2-40B4-BE49-F238E27FC236}">
                <a16:creationId xmlns:a16="http://schemas.microsoft.com/office/drawing/2014/main" id="{C1409DC1-F913-45C1-ADC2-E22D33397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267" y="800256"/>
            <a:ext cx="3248351" cy="2355054"/>
          </a:xfrm>
          <a:prstGeom prst="rect">
            <a:avLst/>
          </a:prstGeom>
        </p:spPr>
      </p:pic>
      <p:pic>
        <p:nvPicPr>
          <p:cNvPr id="11" name="Picture 10" descr="Chart, pie chart&#10;&#10;Description automatically generated">
            <a:extLst>
              <a:ext uri="{FF2B5EF4-FFF2-40B4-BE49-F238E27FC236}">
                <a16:creationId xmlns:a16="http://schemas.microsoft.com/office/drawing/2014/main" id="{372A7C75-7E74-4A96-9E79-4DD95F741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914" y="926131"/>
            <a:ext cx="3248352" cy="2103307"/>
          </a:xfrm>
          <a:prstGeom prst="rect">
            <a:avLst/>
          </a:prstGeom>
        </p:spPr>
      </p:pic>
      <p:pic>
        <p:nvPicPr>
          <p:cNvPr id="9" name="Picture 8" descr="Diagram&#10;&#10;Description automatically generated">
            <a:extLst>
              <a:ext uri="{FF2B5EF4-FFF2-40B4-BE49-F238E27FC236}">
                <a16:creationId xmlns:a16="http://schemas.microsoft.com/office/drawing/2014/main" id="{B8AC4DAB-68D2-4C9F-B939-A8CE22811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268" y="3543862"/>
            <a:ext cx="3248352" cy="2476867"/>
          </a:xfrm>
          <a:prstGeom prst="rect">
            <a:avLst/>
          </a:prstGeom>
        </p:spPr>
      </p:pic>
      <p:pic>
        <p:nvPicPr>
          <p:cNvPr id="5" name="Content Placeholder 4" descr="Chart&#10;&#10;Description automatically generated">
            <a:extLst>
              <a:ext uri="{FF2B5EF4-FFF2-40B4-BE49-F238E27FC236}">
                <a16:creationId xmlns:a16="http://schemas.microsoft.com/office/drawing/2014/main" id="{64AC6CF4-83AD-49CD-8CF8-06F6F498A6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914" y="3818563"/>
            <a:ext cx="3248352" cy="1924537"/>
          </a:xfrm>
          <a:prstGeom prst="rect">
            <a:avLst/>
          </a:prstGeom>
        </p:spPr>
      </p:pic>
    </p:spTree>
    <p:extLst>
      <p:ext uri="{BB962C8B-B14F-4D97-AF65-F5344CB8AC3E}">
        <p14:creationId xmlns:p14="http://schemas.microsoft.com/office/powerpoint/2010/main" val="87431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94652-0DB4-49F9-B6A0-22249B61F725}"/>
              </a:ext>
            </a:extLst>
          </p:cNvPr>
          <p:cNvSpPr>
            <a:spLocks noGrp="1"/>
          </p:cNvSpPr>
          <p:nvPr>
            <p:ph type="title"/>
          </p:nvPr>
        </p:nvSpPr>
        <p:spPr>
          <a:xfrm>
            <a:off x="589560" y="856180"/>
            <a:ext cx="5279408" cy="1128068"/>
          </a:xfrm>
        </p:spPr>
        <p:txBody>
          <a:bodyPr anchor="ctr">
            <a:normAutofit/>
          </a:bodyPr>
          <a:lstStyle/>
          <a:p>
            <a:r>
              <a:rPr lang="en-IN" sz="4000">
                <a:latin typeface="Adobe Gothic Std B" panose="020B0800000000000000" pitchFamily="34" charset="-128"/>
                <a:ea typeface="Adobe Gothic Std B" panose="020B0800000000000000" pitchFamily="34" charset="-128"/>
              </a:rPr>
              <a:t>Payload Adaptor</a:t>
            </a:r>
          </a:p>
        </p:txBody>
      </p:sp>
      <p:grpSp>
        <p:nvGrpSpPr>
          <p:cNvPr id="21" name="Group 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4E5BF0-2678-40B3-A8C5-01FD430FF858}"/>
              </a:ext>
            </a:extLst>
          </p:cNvPr>
          <p:cNvSpPr>
            <a:spLocks noGrp="1"/>
          </p:cNvSpPr>
          <p:nvPr>
            <p:ph idx="1"/>
          </p:nvPr>
        </p:nvSpPr>
        <p:spPr>
          <a:xfrm>
            <a:off x="590719" y="2330505"/>
            <a:ext cx="5278066" cy="3979585"/>
          </a:xfrm>
        </p:spPr>
        <p:txBody>
          <a:bodyPr anchor="ctr">
            <a:normAutofit/>
          </a:bodyPr>
          <a:lstStyle/>
          <a:p>
            <a:r>
              <a:rPr lang="en-IN" sz="2000"/>
              <a:t>A more structural viewpoint can be given to the Payload Adaptor, as PLF is more concerned with the aerodynamics.</a:t>
            </a:r>
          </a:p>
          <a:p>
            <a:r>
              <a:rPr lang="en-US" sz="2000"/>
              <a:t>attachment of the spacecraft or satellite to the rocket launcher structure is normally performed through an adapter.</a:t>
            </a:r>
            <a:endParaRPr lang="en-IN" sz="2000"/>
          </a:p>
          <a:p>
            <a:r>
              <a:rPr lang="en-US" sz="2000"/>
              <a:t>Major loadings are applied to the adapter structure during the injection of the payload into an orbit. The intensity of these loadings depends on the mass of the payload and the longitudinal and transverse g-forces</a:t>
            </a:r>
            <a:endParaRPr lang="en-IN" sz="2000"/>
          </a:p>
        </p:txBody>
      </p:sp>
      <p:sp>
        <p:nvSpPr>
          <p:cNvPr id="32" name="Rectangle 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B1EF3F4-7A00-4712-A71F-E9868FD37D03}"/>
              </a:ext>
            </a:extLst>
          </p:cNvPr>
          <p:cNvPicPr>
            <a:picLocks noChangeAspect="1"/>
          </p:cNvPicPr>
          <p:nvPr/>
        </p:nvPicPr>
        <p:blipFill rotWithShape="1">
          <a:blip r:embed="rId2">
            <a:extLst>
              <a:ext uri="{28A0092B-C50C-407E-A947-70E740481C1C}">
                <a14:useLocalDpi xmlns:a14="http://schemas.microsoft.com/office/drawing/2010/main" val="0"/>
              </a:ext>
            </a:extLst>
          </a:blip>
          <a:srcRect t="25904" r="2" b="33573"/>
          <a:stretch/>
        </p:blipFill>
        <p:spPr>
          <a:xfrm>
            <a:off x="7083423" y="581892"/>
            <a:ext cx="4397433" cy="2518756"/>
          </a:xfrm>
          <a:prstGeom prst="rect">
            <a:avLst/>
          </a:prstGeom>
        </p:spPr>
      </p:pic>
      <p:sp>
        <p:nvSpPr>
          <p:cNvPr id="31" name="Rectangle 3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kitchen appliance, automaton&#10;&#10;Description automatically generated">
            <a:extLst>
              <a:ext uri="{FF2B5EF4-FFF2-40B4-BE49-F238E27FC236}">
                <a16:creationId xmlns:a16="http://schemas.microsoft.com/office/drawing/2014/main" id="{E2E7594A-4A32-414D-81D5-E1C767F634F2}"/>
              </a:ext>
            </a:extLst>
          </p:cNvPr>
          <p:cNvPicPr>
            <a:picLocks noChangeAspect="1"/>
          </p:cNvPicPr>
          <p:nvPr/>
        </p:nvPicPr>
        <p:blipFill rotWithShape="1">
          <a:blip r:embed="rId3">
            <a:extLst>
              <a:ext uri="{28A0092B-C50C-407E-A947-70E740481C1C}">
                <a14:useLocalDpi xmlns:a14="http://schemas.microsoft.com/office/drawing/2010/main" val="0"/>
              </a:ext>
            </a:extLst>
          </a:blip>
          <a:srcRect l="9300" r="11734" b="2"/>
          <a:stretch/>
        </p:blipFill>
        <p:spPr>
          <a:xfrm>
            <a:off x="7083423" y="3707894"/>
            <a:ext cx="4395569" cy="2518756"/>
          </a:xfrm>
          <a:prstGeom prst="rect">
            <a:avLst/>
          </a:prstGeom>
        </p:spPr>
      </p:pic>
    </p:spTree>
    <p:extLst>
      <p:ext uri="{BB962C8B-B14F-4D97-AF65-F5344CB8AC3E}">
        <p14:creationId xmlns:p14="http://schemas.microsoft.com/office/powerpoint/2010/main" val="4197346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2B179D-EF72-4C64-8A2D-57A4EA808936}"/>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sz="4000" kern="1200" dirty="0">
                <a:solidFill>
                  <a:schemeClr val="tx1"/>
                </a:solidFill>
                <a:latin typeface="Adobe Gothic Std B" panose="020B0800000000000000" pitchFamily="34" charset="-128"/>
                <a:ea typeface="Adobe Gothic Std B" panose="020B0800000000000000" pitchFamily="34" charset="-128"/>
              </a:rPr>
              <a:t>Analysis for </a:t>
            </a:r>
            <a:r>
              <a:rPr lang="en-US" sz="4000" dirty="0">
                <a:latin typeface="Adobe Gothic Std B" panose="020B0800000000000000" pitchFamily="34" charset="-128"/>
                <a:ea typeface="Adobe Gothic Std B" panose="020B0800000000000000" pitchFamily="34" charset="-128"/>
              </a:rPr>
              <a:t>different</a:t>
            </a:r>
            <a:r>
              <a:rPr lang="en-US" sz="4000" kern="1200" dirty="0">
                <a:solidFill>
                  <a:schemeClr val="tx1"/>
                </a:solidFill>
                <a:latin typeface="Adobe Gothic Std B" panose="020B0800000000000000" pitchFamily="34" charset="-128"/>
                <a:ea typeface="Adobe Gothic Std B" panose="020B0800000000000000" pitchFamily="34" charset="-128"/>
              </a:rPr>
              <a:t> geometry</a:t>
            </a:r>
          </a:p>
        </p:txBody>
      </p:sp>
      <p:sp>
        <p:nvSpPr>
          <p:cNvPr id="16" name="Rectangle: Rounded Corners 15">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5" name="Content Placeholder 4">
            <a:extLst>
              <a:ext uri="{FF2B5EF4-FFF2-40B4-BE49-F238E27FC236}">
                <a16:creationId xmlns:a16="http://schemas.microsoft.com/office/drawing/2014/main" id="{BF688D23-0C19-4DEE-8F17-6900A66BD0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927" r="15919" b="2"/>
          <a:stretch/>
        </p:blipFill>
        <p:spPr>
          <a:xfrm>
            <a:off x="419830" y="2128345"/>
            <a:ext cx="5577840" cy="4083269"/>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7201B78-00FC-4070-9C44-C5E8B8F10144}"/>
              </a:ext>
            </a:extLst>
          </p:cNvPr>
          <p:cNvPicPr>
            <a:picLocks noChangeAspect="1"/>
          </p:cNvPicPr>
          <p:nvPr/>
        </p:nvPicPr>
        <p:blipFill rotWithShape="1">
          <a:blip r:embed="rId3">
            <a:extLst>
              <a:ext uri="{28A0092B-C50C-407E-A947-70E740481C1C}">
                <a14:useLocalDpi xmlns:a14="http://schemas.microsoft.com/office/drawing/2010/main" val="0"/>
              </a:ext>
            </a:extLst>
          </a:blip>
          <a:srcRect l="5623" r="17943" b="1"/>
          <a:stretch/>
        </p:blipFill>
        <p:spPr>
          <a:xfrm>
            <a:off x="6194332" y="2128367"/>
            <a:ext cx="5577840" cy="4086603"/>
          </a:xfrm>
          <a:prstGeom prst="rect">
            <a:avLst/>
          </a:prstGeom>
        </p:spPr>
      </p:pic>
    </p:spTree>
    <p:extLst>
      <p:ext uri="{BB962C8B-B14F-4D97-AF65-F5344CB8AC3E}">
        <p14:creationId xmlns:p14="http://schemas.microsoft.com/office/powerpoint/2010/main" val="825289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3CC2C-67AE-4E96-8099-0320994B2B2B}"/>
              </a:ext>
            </a:extLst>
          </p:cNvPr>
          <p:cNvSpPr>
            <a:spLocks noGrp="1"/>
          </p:cNvSpPr>
          <p:nvPr>
            <p:ph type="title"/>
          </p:nvPr>
        </p:nvSpPr>
        <p:spPr>
          <a:xfrm>
            <a:off x="454467" y="2023110"/>
            <a:ext cx="2816758" cy="2846070"/>
          </a:xfrm>
          <a:prstGeom prst="ellipse">
            <a:avLst/>
          </a:prstGeom>
        </p:spPr>
        <p:txBody>
          <a:bodyPr vert="horz" lIns="91440" tIns="45720" rIns="91440" bIns="45720" rtlCol="0" anchor="ctr">
            <a:normAutofit/>
          </a:bodyPr>
          <a:lstStyle/>
          <a:p>
            <a:r>
              <a:rPr lang="en-US" sz="3100" dirty="0">
                <a:latin typeface="Adobe Gothic Std B" panose="020B0800000000000000" pitchFamily="34" charset="-128"/>
                <a:ea typeface="Adobe Gothic Std B" panose="020B0800000000000000" pitchFamily="34" charset="-128"/>
              </a:rPr>
              <a:t>Payload Adaptor structural</a:t>
            </a:r>
            <a:br>
              <a:rPr lang="en-US" sz="3100" dirty="0">
                <a:latin typeface="Adobe Gothic Std B" panose="020B0800000000000000" pitchFamily="34" charset="-128"/>
                <a:ea typeface="Adobe Gothic Std B" panose="020B0800000000000000" pitchFamily="34" charset="-128"/>
              </a:rPr>
            </a:br>
            <a:r>
              <a:rPr lang="en-US" sz="3100" dirty="0">
                <a:latin typeface="Adobe Gothic Std B" panose="020B0800000000000000" pitchFamily="34" charset="-128"/>
                <a:ea typeface="Adobe Gothic Std B" panose="020B0800000000000000" pitchFamily="34" charset="-128"/>
              </a:rPr>
              <a:t> analysis</a:t>
            </a:r>
          </a:p>
        </p:txBody>
      </p:sp>
      <p:sp>
        <p:nvSpPr>
          <p:cNvPr id="20" name="Rectangle 1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7DC947A-B3B2-491B-A530-2589D51BD8E5}"/>
              </a:ext>
            </a:extLst>
          </p:cNvPr>
          <p:cNvPicPr>
            <a:picLocks noGrp="1" noChangeAspect="1"/>
          </p:cNvPicPr>
          <p:nvPr>
            <p:ph idx="1"/>
          </p:nvPr>
        </p:nvPicPr>
        <p:blipFill>
          <a:blip r:embed="rId2"/>
          <a:stretch>
            <a:fillRect/>
          </a:stretch>
        </p:blipFill>
        <p:spPr>
          <a:xfrm>
            <a:off x="4245553" y="883463"/>
            <a:ext cx="3320715" cy="2523744"/>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1004819B-829C-4E04-A274-31B43212B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326" y="883463"/>
            <a:ext cx="3353812" cy="2523744"/>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022E4F79-3B12-43EB-8A39-0CE73F8FD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4251" y="3794546"/>
            <a:ext cx="3703320" cy="2064600"/>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8C659BA5-B4D5-4F80-8C57-C3790C72A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2998" y="3808432"/>
            <a:ext cx="3703320" cy="2036825"/>
          </a:xfrm>
          <a:prstGeom prst="rect">
            <a:avLst/>
          </a:prstGeom>
        </p:spPr>
      </p:pic>
    </p:spTree>
    <p:extLst>
      <p:ext uri="{BB962C8B-B14F-4D97-AF65-F5344CB8AC3E}">
        <p14:creationId xmlns:p14="http://schemas.microsoft.com/office/powerpoint/2010/main" val="2454892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508</Words>
  <Application>Microsoft Office PowerPoint</Application>
  <PresentationFormat>Widescreen</PresentationFormat>
  <Paragraphs>37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Adobe Gothic Std B</vt:lpstr>
      <vt:lpstr>Arial</vt:lpstr>
      <vt:lpstr>Avenir Next LT Pro</vt:lpstr>
      <vt:lpstr>Calibri</vt:lpstr>
      <vt:lpstr>Calibri Light</vt:lpstr>
      <vt:lpstr>Office Theme</vt:lpstr>
      <vt:lpstr>AE 238 </vt:lpstr>
      <vt:lpstr>Payload fairing</vt:lpstr>
      <vt:lpstr>Why PLF is required?</vt:lpstr>
      <vt:lpstr>Flow analysis over a PLF</vt:lpstr>
      <vt:lpstr>Conclusion for flow analysis of PLF</vt:lpstr>
      <vt:lpstr>Structural analysis of PLF</vt:lpstr>
      <vt:lpstr>Payload Adaptor</vt:lpstr>
      <vt:lpstr>Analysis for different geometry</vt:lpstr>
      <vt:lpstr>Payload Adaptor structural  analysis</vt:lpstr>
      <vt:lpstr>More analysis for different adaptors</vt:lpstr>
      <vt:lpstr>Conclusion on payload adaptor 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 238</dc:title>
  <dc:creator>LENOVO</dc:creator>
  <cp:lastModifiedBy>LENOVO</cp:lastModifiedBy>
  <cp:revision>3</cp:revision>
  <dcterms:created xsi:type="dcterms:W3CDTF">2023-04-11T12:41:58Z</dcterms:created>
  <dcterms:modified xsi:type="dcterms:W3CDTF">2023-04-12T16:32:41Z</dcterms:modified>
</cp:coreProperties>
</file>